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1" r:id="rId6"/>
    <p:sldId id="259" r:id="rId7"/>
    <p:sldId id="260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24417-BCEC-4AA0-AF4F-DAB7A9851B0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54555-909A-4333-9A6A-3B505169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12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54555-909A-4333-9A6A-3B505169EA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79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lew.doj.ca.gov/" TargetMode="External"/><Relationship Id="rId7" Type="http://schemas.openxmlformats.org/officeDocument/2006/relationships/hyperlink" Target="https://www.cisa.gov/publication/encryption" TargetMode="External"/><Relationship Id="rId2" Type="http://schemas.openxmlformats.org/officeDocument/2006/relationships/hyperlink" Target="https://oag.ca.gov/sites/all/files/agweb/pdfs/info_bulletins/20-09-cji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ginfo.legislature.ca.gov/faces/billTextClient.xhtml?bill_id=201920200AB1555" TargetMode="External"/><Relationship Id="rId5" Type="http://schemas.openxmlformats.org/officeDocument/2006/relationships/hyperlink" Target="https://www.fbi.gov/services/cjis/cjis-security-policy-resource-center" TargetMode="External"/><Relationship Id="rId4" Type="http://schemas.openxmlformats.org/officeDocument/2006/relationships/hyperlink" Target="mailto:CAS@doj.ca.gov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 </a:t>
            </a:r>
            <a:r>
              <a:rPr lang="en-US" dirty="0" err="1" smtClean="0"/>
              <a:t>doj</a:t>
            </a:r>
            <a:r>
              <a:rPr lang="en-US" dirty="0" smtClean="0"/>
              <a:t> encryption bulletin round table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4131425"/>
            <a:ext cx="8791575" cy="11263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Karl Grover, City of Roseville</a:t>
            </a:r>
          </a:p>
          <a:p>
            <a:r>
              <a:rPr lang="en-US" dirty="0" smtClean="0"/>
              <a:t>Northern </a:t>
            </a:r>
            <a:r>
              <a:rPr lang="en-US" dirty="0" err="1" smtClean="0"/>
              <a:t>california</a:t>
            </a:r>
            <a:r>
              <a:rPr lang="en-US" dirty="0" smtClean="0"/>
              <a:t> </a:t>
            </a:r>
            <a:r>
              <a:rPr lang="en-US" dirty="0" err="1" smtClean="0"/>
              <a:t>apco</a:t>
            </a:r>
            <a:r>
              <a:rPr lang="en-US" dirty="0" smtClean="0"/>
              <a:t> chapter meeting</a:t>
            </a:r>
          </a:p>
          <a:p>
            <a:r>
              <a:rPr lang="en-US" dirty="0" smtClean="0"/>
              <a:t>11/12/2020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3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343286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Bulletin and Why is it Important?</a:t>
            </a:r>
          </a:p>
          <a:p>
            <a:r>
              <a:rPr lang="en-US" dirty="0"/>
              <a:t>What is Encryption?</a:t>
            </a:r>
          </a:p>
          <a:p>
            <a:r>
              <a:rPr lang="en-US" dirty="0" smtClean="0"/>
              <a:t>How Can My Agency Comply?</a:t>
            </a:r>
          </a:p>
          <a:p>
            <a:r>
              <a:rPr lang="en-US" dirty="0" smtClean="0"/>
              <a:t>When Does My Agency Need to Respond?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Round Table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3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343286"/>
          </a:xfrm>
        </p:spPr>
        <p:txBody>
          <a:bodyPr/>
          <a:lstStyle/>
          <a:p>
            <a:r>
              <a:rPr lang="en-US" dirty="0" smtClean="0"/>
              <a:t>What’s the bulletin and why is it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061557"/>
            <a:ext cx="9905999" cy="3557847"/>
          </a:xfrm>
        </p:spPr>
        <p:txBody>
          <a:bodyPr/>
          <a:lstStyle/>
          <a:p>
            <a:r>
              <a:rPr lang="en-US" dirty="0" err="1" smtClean="0"/>
              <a:t>CalDOJ</a:t>
            </a:r>
            <a:r>
              <a:rPr lang="en-US" dirty="0" smtClean="0"/>
              <a:t> Bulletin #20-09-CJIS released 10/12/2020</a:t>
            </a:r>
          </a:p>
          <a:p>
            <a:r>
              <a:rPr lang="en-US" dirty="0" smtClean="0"/>
              <a:t>FBI and </a:t>
            </a:r>
            <a:r>
              <a:rPr lang="en-US" dirty="0" err="1" smtClean="0"/>
              <a:t>CalDOJ</a:t>
            </a:r>
            <a:r>
              <a:rPr lang="en-US" dirty="0" smtClean="0"/>
              <a:t> require radio transmission of CJI and PII to be encrypted</a:t>
            </a:r>
          </a:p>
          <a:p>
            <a:pPr lvl="1"/>
            <a:r>
              <a:rPr lang="en-US" b="1" dirty="0" smtClean="0"/>
              <a:t>Criminal Justice Information- </a:t>
            </a:r>
            <a:r>
              <a:rPr lang="en-US" dirty="0" smtClean="0"/>
              <a:t>criminal history i.e. arrest records, wanted persons, etc.</a:t>
            </a:r>
          </a:p>
          <a:p>
            <a:pPr lvl="2"/>
            <a:r>
              <a:rPr lang="en-US" dirty="0" smtClean="0"/>
              <a:t>Restricted vs. Unrestricted categories in CJIS Security Policy</a:t>
            </a:r>
          </a:p>
          <a:p>
            <a:pPr lvl="1"/>
            <a:r>
              <a:rPr lang="en-US" b="1" dirty="0" smtClean="0"/>
              <a:t>Personally Identifiable Information- </a:t>
            </a:r>
            <a:r>
              <a:rPr lang="en-US" dirty="0" smtClean="0"/>
              <a:t>name, SSN, passport #, military ID, ID #, DL, etc.</a:t>
            </a:r>
          </a:p>
          <a:p>
            <a:r>
              <a:rPr lang="en-US" dirty="0" smtClean="0"/>
              <a:t>Ensures protection of sensitive data as defined in FBI and CLETS policies, practices and procedures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343286"/>
          </a:xfrm>
        </p:spPr>
        <p:txBody>
          <a:bodyPr/>
          <a:lstStyle/>
          <a:p>
            <a:r>
              <a:rPr lang="en-US" dirty="0" smtClean="0"/>
              <a:t>What is encryption?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07776"/>
            <a:ext cx="10046541" cy="423582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Encryption is a method of scrambling data so that ONLY authorized parties can </a:t>
            </a:r>
            <a:r>
              <a:rPr lang="en-US" dirty="0" smtClean="0"/>
              <a:t>RX</a:t>
            </a:r>
          </a:p>
          <a:p>
            <a:r>
              <a:rPr lang="en-US" dirty="0" smtClean="0"/>
              <a:t>Encrypted </a:t>
            </a:r>
            <a:r>
              <a:rPr lang="en-US" dirty="0" smtClean="0"/>
              <a:t>and </a:t>
            </a:r>
            <a:r>
              <a:rPr lang="en-US" dirty="0" smtClean="0"/>
              <a:t>“clear” </a:t>
            </a:r>
            <a:r>
              <a:rPr lang="en-US" dirty="0" smtClean="0"/>
              <a:t>communications typically have the same </a:t>
            </a:r>
            <a:r>
              <a:rPr lang="en-US" dirty="0" smtClean="0"/>
              <a:t>coverage and clarity</a:t>
            </a:r>
          </a:p>
          <a:p>
            <a:r>
              <a:rPr lang="en-US" dirty="0" smtClean="0"/>
              <a:t>Encrypted </a:t>
            </a:r>
            <a:r>
              <a:rPr lang="en-US" dirty="0" smtClean="0"/>
              <a:t>transmissions can only be decrypted by radios that are capable of, provisioned, </a:t>
            </a:r>
            <a:r>
              <a:rPr lang="en-US" dirty="0" smtClean="0"/>
              <a:t>AND </a:t>
            </a:r>
            <a:r>
              <a:rPr lang="en-US" dirty="0" smtClean="0"/>
              <a:t>programmed to do so</a:t>
            </a:r>
          </a:p>
          <a:p>
            <a:pPr lvl="1"/>
            <a:r>
              <a:rPr lang="en-US" u="sng" dirty="0" smtClean="0"/>
              <a:t>WARNING</a:t>
            </a:r>
            <a:r>
              <a:rPr lang="en-US" dirty="0" smtClean="0"/>
              <a:t>: encrypting ALL transmissions decreases transparency and increases interoperability challenges with other agencies plus may face additional challenges (i.e. failed AB-1555)</a:t>
            </a:r>
          </a:p>
          <a:p>
            <a:r>
              <a:rPr lang="en-US" dirty="0" smtClean="0"/>
              <a:t>Different algorithms (i.e. ADP, DES, AES) and key </a:t>
            </a:r>
            <a:r>
              <a:rPr lang="en-US" dirty="0" smtClean="0"/>
              <a:t>bit sizes (i.e. 40, 128, 256)</a:t>
            </a:r>
          </a:p>
          <a:p>
            <a:pPr lvl="1"/>
            <a:r>
              <a:rPr lang="en-US" dirty="0" smtClean="0"/>
              <a:t>Federal standard = AES 256-bit</a:t>
            </a:r>
            <a:endParaRPr lang="en-US" dirty="0"/>
          </a:p>
          <a:p>
            <a:r>
              <a:rPr lang="en-US" dirty="0" smtClean="0"/>
              <a:t>Encryption best practices – plan, standards, program, train, test, key mgmt., outreach</a:t>
            </a:r>
          </a:p>
        </p:txBody>
      </p:sp>
    </p:spTree>
    <p:extLst>
      <p:ext uri="{BB962C8B-B14F-4D97-AF65-F5344CB8AC3E}">
        <p14:creationId xmlns:p14="http://schemas.microsoft.com/office/powerpoint/2010/main" val="410504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343286"/>
          </a:xfrm>
        </p:spPr>
        <p:txBody>
          <a:bodyPr/>
          <a:lstStyle/>
          <a:p>
            <a:r>
              <a:rPr lang="en-US" dirty="0" smtClean="0"/>
              <a:t>How can my agency comply?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03615"/>
            <a:ext cx="9905999" cy="36492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comply with FBI and DOJ requirements, there are 2 options:</a:t>
            </a:r>
          </a:p>
          <a:p>
            <a:pPr lvl="1"/>
            <a:r>
              <a:rPr lang="en-US" sz="2400" dirty="0" smtClean="0"/>
              <a:t>1- Encrypt radio traffic with acceptable standards </a:t>
            </a:r>
          </a:p>
          <a:p>
            <a:pPr lvl="2"/>
            <a:r>
              <a:rPr lang="en-US" sz="2000" dirty="0" smtClean="0"/>
              <a:t>Provides the ability to securely broadcast all CJI and all combinations of PII</a:t>
            </a:r>
          </a:p>
          <a:p>
            <a:pPr lvl="2"/>
            <a:r>
              <a:rPr lang="en-US" sz="2000" dirty="0"/>
              <a:t>128-bit or higher per CJIS Security </a:t>
            </a:r>
            <a:r>
              <a:rPr lang="en-US" sz="2000" dirty="0" smtClean="0"/>
              <a:t>Policy</a:t>
            </a:r>
          </a:p>
          <a:p>
            <a:pPr lvl="1"/>
            <a:r>
              <a:rPr lang="en-US" sz="2400" dirty="0" smtClean="0"/>
              <a:t>2- Change agency policy to restrict radio transmission of certain CJI &amp; PII</a:t>
            </a:r>
          </a:p>
          <a:p>
            <a:pPr lvl="2"/>
            <a:r>
              <a:rPr lang="en-US" sz="2000" dirty="0" smtClean="0"/>
              <a:t>Use the radio except when sending restricted CJI and some combinations of PII</a:t>
            </a:r>
          </a:p>
          <a:p>
            <a:pPr lvl="3"/>
            <a:r>
              <a:rPr lang="en-US" sz="1800" dirty="0" smtClean="0"/>
              <a:t>Alternative acceptable methods include MDC’s and cell phones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343286"/>
          </a:xfrm>
        </p:spPr>
        <p:txBody>
          <a:bodyPr/>
          <a:lstStyle/>
          <a:p>
            <a:r>
              <a:rPr lang="en-US" dirty="0" smtClean="0"/>
              <a:t>When does my agency Need to respond?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61804"/>
            <a:ext cx="9905999" cy="382939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your agency is not currently in compliance, then an Implementation Plan must be sent to Cal DOJ by 12/31/2020 </a:t>
            </a:r>
          </a:p>
          <a:p>
            <a:pPr lvl="1"/>
            <a:r>
              <a:rPr lang="en-US" dirty="0" smtClean="0"/>
              <a:t>Note: DOJ understands this can have significant operational, technical and/or financial impacts so it should be restated </a:t>
            </a:r>
            <a:r>
              <a:rPr lang="en-US" u="sng" dirty="0" smtClean="0"/>
              <a:t>DOJ expects a plan not a solution</a:t>
            </a:r>
            <a:r>
              <a:rPr lang="en-US" dirty="0" smtClean="0"/>
              <a:t> by 12/31/2020</a:t>
            </a:r>
          </a:p>
          <a:p>
            <a:r>
              <a:rPr lang="en-US" dirty="0" smtClean="0"/>
              <a:t>The implementation plan should include:</a:t>
            </a:r>
          </a:p>
          <a:p>
            <a:pPr lvl="1"/>
            <a:r>
              <a:rPr lang="en-US" dirty="0" smtClean="0"/>
              <a:t>Agency letter head signed by the Agency Head (i.e. Chief, Sheriff)</a:t>
            </a:r>
          </a:p>
          <a:p>
            <a:pPr lvl="1"/>
            <a:r>
              <a:rPr lang="en-US" dirty="0" smtClean="0"/>
              <a:t>Detailed description of how:</a:t>
            </a:r>
          </a:p>
          <a:p>
            <a:pPr lvl="2"/>
            <a:r>
              <a:rPr lang="en-US" dirty="0" smtClean="0"/>
              <a:t>communications will be brought into compliance; or;</a:t>
            </a:r>
          </a:p>
          <a:p>
            <a:pPr lvl="2"/>
            <a:r>
              <a:rPr lang="en-US" dirty="0" smtClean="0"/>
              <a:t>how the risks will be mitigated via policy change</a:t>
            </a:r>
          </a:p>
          <a:p>
            <a:pPr lvl="1"/>
            <a:r>
              <a:rPr lang="en-US" dirty="0" smtClean="0"/>
              <a:t>Estimated timeline to implement encryption or policy change in order to achieve 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343286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48690"/>
            <a:ext cx="9905999" cy="488463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CalDOJ</a:t>
            </a:r>
            <a:r>
              <a:rPr lang="en-US" dirty="0" smtClean="0"/>
              <a:t> bulletin link: </a:t>
            </a:r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://oag.ca.gov/sites/all/files/agweb/pdfs/info_bulletins/20-09-cjis.pdf</a:t>
            </a:r>
            <a:endParaRPr lang="en-US" dirty="0"/>
          </a:p>
          <a:p>
            <a:r>
              <a:rPr lang="en-US" dirty="0" err="1" smtClean="0"/>
              <a:t>CalDOJ</a:t>
            </a:r>
            <a:r>
              <a:rPr lang="en-US" dirty="0" smtClean="0"/>
              <a:t> contact info:</a:t>
            </a:r>
          </a:p>
          <a:p>
            <a:pPr lvl="1"/>
            <a:r>
              <a:rPr lang="en-US" dirty="0" smtClean="0"/>
              <a:t>Different agencies have different DOJ reps depending on geographic area</a:t>
            </a:r>
          </a:p>
          <a:p>
            <a:pPr lvl="2"/>
            <a:r>
              <a:rPr lang="en-US" dirty="0" smtClean="0"/>
              <a:t>Contact your agency’s representative via DOJ’s CLEW (CA Law Enforcement Web, </a:t>
            </a:r>
            <a:r>
              <a:rPr lang="en-US" dirty="0">
                <a:hlinkClick r:id="rId3"/>
              </a:rPr>
              <a:t>http://clew.doj.ca.gov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Or, email the CLETS Administration Section @ </a:t>
            </a:r>
            <a:r>
              <a:rPr lang="en-US" dirty="0" smtClean="0">
                <a:hlinkClick r:id="rId4"/>
              </a:rPr>
              <a:t>CAS@doj.ca.gov</a:t>
            </a:r>
            <a:r>
              <a:rPr lang="en-US" dirty="0" smtClean="0"/>
              <a:t> or call (916) 210-4240</a:t>
            </a:r>
          </a:p>
          <a:p>
            <a:r>
              <a:rPr lang="en-US" dirty="0" smtClean="0"/>
              <a:t>FBI CJIS Security Policy (i.e. 5.10.1.2 </a:t>
            </a:r>
            <a:r>
              <a:rPr lang="en-US" dirty="0" smtClean="0"/>
              <a:t>Encryption, page #64)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www.fbi.gov/services/cjis/cjis-security-policy-resource-center</a:t>
            </a:r>
            <a:endParaRPr lang="en-US" dirty="0" smtClean="0"/>
          </a:p>
          <a:p>
            <a:r>
              <a:rPr lang="en-US" dirty="0" smtClean="0"/>
              <a:t>AB-1555: failed, </a:t>
            </a:r>
            <a:r>
              <a:rPr lang="en-US" dirty="0" smtClean="0"/>
              <a:t>but would require encrypted audio to be provided &amp; released to requestors</a:t>
            </a:r>
          </a:p>
          <a:p>
            <a:pPr marL="0" indent="0">
              <a:buNone/>
            </a:pPr>
            <a:r>
              <a:rPr lang="en-US" dirty="0">
                <a:hlinkClick r:id="rId6"/>
              </a:rPr>
              <a:t>https://leginfo.legislature.ca.gov/faces/billTextClient.xhtml?bill_id=201920200AB1555</a:t>
            </a:r>
            <a:endParaRPr lang="en-US" dirty="0"/>
          </a:p>
          <a:p>
            <a:r>
              <a:rPr lang="en-US" dirty="0" smtClean="0"/>
              <a:t>DHS Cyber &amp; Infrastructure Security Agency – Encryption best practices</a:t>
            </a:r>
          </a:p>
          <a:p>
            <a:pPr marL="0" indent="0">
              <a:buNone/>
            </a:pP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www.cisa.gov/publication/encryption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343286"/>
          </a:xfrm>
        </p:spPr>
        <p:txBody>
          <a:bodyPr/>
          <a:lstStyle/>
          <a:p>
            <a:r>
              <a:rPr lang="en-US" dirty="0" smtClean="0"/>
              <a:t>Round table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61804"/>
            <a:ext cx="9905999" cy="3829397"/>
          </a:xfrm>
        </p:spPr>
        <p:txBody>
          <a:bodyPr>
            <a:normAutofit/>
          </a:bodyPr>
          <a:lstStyle/>
          <a:p>
            <a:r>
              <a:rPr lang="en-US" dirty="0" smtClean="0"/>
              <a:t>Q &amp; A</a:t>
            </a:r>
            <a:endParaRPr lang="en-US" dirty="0" smtClean="0"/>
          </a:p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6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217</TotalTime>
  <Words>565</Words>
  <Application>Microsoft Office PowerPoint</Application>
  <PresentationFormat>Widescreen</PresentationFormat>
  <Paragraphs>66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Tw Cen MT</vt:lpstr>
      <vt:lpstr>Circuit</vt:lpstr>
      <vt:lpstr>Ca doj encryption bulletin round table discussion</vt:lpstr>
      <vt:lpstr>agenda</vt:lpstr>
      <vt:lpstr>What’s the bulletin and why is it important?</vt:lpstr>
      <vt:lpstr>What is encryption?</vt:lpstr>
      <vt:lpstr>How can my agency comply?</vt:lpstr>
      <vt:lpstr>When does my agency Need to respond?</vt:lpstr>
      <vt:lpstr>resources</vt:lpstr>
      <vt:lpstr>Round table discussion</vt:lpstr>
    </vt:vector>
  </TitlesOfParts>
  <Company>City of Roseville, 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doj encryption bulletin round table discussion</dc:title>
  <dc:creator>Grover, Karl</dc:creator>
  <cp:lastModifiedBy>Grover, Karl</cp:lastModifiedBy>
  <cp:revision>20</cp:revision>
  <dcterms:created xsi:type="dcterms:W3CDTF">2020-11-09T22:53:20Z</dcterms:created>
  <dcterms:modified xsi:type="dcterms:W3CDTF">2020-11-12T16:20:30Z</dcterms:modified>
</cp:coreProperties>
</file>